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12"/>
  </p:notesMasterIdLst>
  <p:sldIdLst>
    <p:sldId id="256" r:id="rId2"/>
    <p:sldId id="257" r:id="rId3"/>
    <p:sldId id="258" r:id="rId4"/>
    <p:sldId id="259" r:id="rId5"/>
    <p:sldId id="260" r:id="rId6"/>
    <p:sldId id="261" r:id="rId7"/>
    <p:sldId id="263" r:id="rId8"/>
    <p:sldId id="264" r:id="rId9"/>
    <p:sldId id="265"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850"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E44C039-02C7-4F95-B196-6267C20EDFA3}" type="datetimeFigureOut">
              <a:rPr lang="en-US" smtClean="0"/>
              <a:t>11/12/2023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36554C-4207-4A19-8BC8-6E11C667C095}" type="slidenum">
              <a:rPr lang="en-US" smtClean="0"/>
              <a:t>‹#›</a:t>
            </a:fld>
            <a:endParaRPr lang="en-US"/>
          </a:p>
        </p:txBody>
      </p:sp>
    </p:spTree>
    <p:extLst>
      <p:ext uri="{BB962C8B-B14F-4D97-AF65-F5344CB8AC3E}">
        <p14:creationId xmlns:p14="http://schemas.microsoft.com/office/powerpoint/2010/main" val="43089567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84F775-E9CE-F221-A128-C245E0C52DB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44AD659-D167-B6B9-C845-6BC4DCD7E58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53D1F1DA-D0CA-BE19-F85D-1137899B5763}"/>
              </a:ext>
            </a:extLst>
          </p:cNvPr>
          <p:cNvSpPr>
            <a:spLocks noGrp="1"/>
          </p:cNvSpPr>
          <p:nvPr>
            <p:ph type="dt" sz="half" idx="10"/>
          </p:nvPr>
        </p:nvSpPr>
        <p:spPr/>
        <p:txBody>
          <a:bodyPr/>
          <a:lstStyle/>
          <a:p>
            <a:fld id="{286F0A32-8446-4AC9-8B51-777AF2BBA728}" type="datetime1">
              <a:rPr lang="en-US" smtClean="0"/>
              <a:t>11/12/2023</a:t>
            </a:fld>
            <a:endParaRPr lang="en-US"/>
          </a:p>
        </p:txBody>
      </p:sp>
      <p:sp>
        <p:nvSpPr>
          <p:cNvPr id="5" name="Footer Placeholder 4">
            <a:extLst>
              <a:ext uri="{FF2B5EF4-FFF2-40B4-BE49-F238E27FC236}">
                <a16:creationId xmlns:a16="http://schemas.microsoft.com/office/drawing/2014/main" id="{86B69C9D-E26F-77D0-3EDA-FE71B22FF0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F616DD6-B2B9-16EB-BCA9-0B7EF861BBEE}"/>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9955054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207C31-D913-E961-D4DC-D4649F7CFF81}"/>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14CC1D0C-6E75-2695-D3DE-48FD987A8C8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EA65458-824F-3111-3B0D-5A09D9B7B746}"/>
              </a:ext>
            </a:extLst>
          </p:cNvPr>
          <p:cNvSpPr>
            <a:spLocks noGrp="1"/>
          </p:cNvSpPr>
          <p:nvPr>
            <p:ph type="dt" sz="half" idx="10"/>
          </p:nvPr>
        </p:nvSpPr>
        <p:spPr/>
        <p:txBody>
          <a:bodyPr/>
          <a:lstStyle/>
          <a:p>
            <a:fld id="{F7B5BAFA-F8AD-474E-971E-E5AE68C03BA8}" type="datetime1">
              <a:rPr lang="en-US" smtClean="0"/>
              <a:t>11/12/2023</a:t>
            </a:fld>
            <a:endParaRPr lang="en-US"/>
          </a:p>
        </p:txBody>
      </p:sp>
      <p:sp>
        <p:nvSpPr>
          <p:cNvPr id="5" name="Footer Placeholder 4">
            <a:extLst>
              <a:ext uri="{FF2B5EF4-FFF2-40B4-BE49-F238E27FC236}">
                <a16:creationId xmlns:a16="http://schemas.microsoft.com/office/drawing/2014/main" id="{B16BDD47-076A-4C2D-34F9-D2BEF3CDFEC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291C065-7C80-D41A-B378-93ABEC514D03}"/>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41243836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1054BA-BFA5-75A3-90F8-8497DDC7D66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393245F-CBF0-93EF-9DFA-BEA93AE824B5}"/>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6352A8A-B0C6-935D-E56A-728B92E109DC}"/>
              </a:ext>
            </a:extLst>
          </p:cNvPr>
          <p:cNvSpPr>
            <a:spLocks noGrp="1"/>
          </p:cNvSpPr>
          <p:nvPr>
            <p:ph type="dt" sz="half" idx="10"/>
          </p:nvPr>
        </p:nvSpPr>
        <p:spPr/>
        <p:txBody>
          <a:bodyPr/>
          <a:lstStyle/>
          <a:p>
            <a:fld id="{E349AB53-C0E8-471A-A5CD-FF341A1066FD}" type="datetime1">
              <a:rPr lang="en-US" smtClean="0"/>
              <a:t>11/12/2023</a:t>
            </a:fld>
            <a:endParaRPr lang="en-US"/>
          </a:p>
        </p:txBody>
      </p:sp>
      <p:sp>
        <p:nvSpPr>
          <p:cNvPr id="5" name="Footer Placeholder 4">
            <a:extLst>
              <a:ext uri="{FF2B5EF4-FFF2-40B4-BE49-F238E27FC236}">
                <a16:creationId xmlns:a16="http://schemas.microsoft.com/office/drawing/2014/main" id="{FA6E6A5A-1C59-C533-4F56-1870A53946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003BBA7-B3E5-D45A-D6C1-EB53ECFB0882}"/>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29621822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66CCD3-3BEA-EFCA-F376-B37B637F9F70}"/>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F3A2384-E926-CBBA-CC8C-575B4FFD40A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F338E1B-E402-BF43-1124-A7C79D5809AD}"/>
              </a:ext>
            </a:extLst>
          </p:cNvPr>
          <p:cNvSpPr>
            <a:spLocks noGrp="1"/>
          </p:cNvSpPr>
          <p:nvPr>
            <p:ph type="dt" sz="half" idx="10"/>
          </p:nvPr>
        </p:nvSpPr>
        <p:spPr/>
        <p:txBody>
          <a:bodyPr/>
          <a:lstStyle/>
          <a:p>
            <a:fld id="{5F13ECA4-1391-4A75-8834-DA6B8A316235}" type="datetime1">
              <a:rPr lang="en-US" smtClean="0"/>
              <a:t>11/12/2023</a:t>
            </a:fld>
            <a:endParaRPr lang="en-US"/>
          </a:p>
        </p:txBody>
      </p:sp>
      <p:sp>
        <p:nvSpPr>
          <p:cNvPr id="5" name="Footer Placeholder 4">
            <a:extLst>
              <a:ext uri="{FF2B5EF4-FFF2-40B4-BE49-F238E27FC236}">
                <a16:creationId xmlns:a16="http://schemas.microsoft.com/office/drawing/2014/main" id="{1FACAFCF-FC7B-F919-32FF-8AEC91BE6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834C325-899F-67B5-476D-13903BA539C6}"/>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2162543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1634C-2FD4-1F6F-C3EA-A617AB14CE7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9D0DD0E5-F648-F7CC-B6FA-B96135249F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20644754-1ABC-D61B-50C6-E6467B509066}"/>
              </a:ext>
            </a:extLst>
          </p:cNvPr>
          <p:cNvSpPr>
            <a:spLocks noGrp="1"/>
          </p:cNvSpPr>
          <p:nvPr>
            <p:ph type="dt" sz="half" idx="10"/>
          </p:nvPr>
        </p:nvSpPr>
        <p:spPr/>
        <p:txBody>
          <a:bodyPr/>
          <a:lstStyle/>
          <a:p>
            <a:fld id="{66C19EC4-C39C-42F6-A716-36B04A5B967D}" type="datetime1">
              <a:rPr lang="en-US" smtClean="0"/>
              <a:t>11/12/2023</a:t>
            </a:fld>
            <a:endParaRPr lang="en-US"/>
          </a:p>
        </p:txBody>
      </p:sp>
      <p:sp>
        <p:nvSpPr>
          <p:cNvPr id="5" name="Footer Placeholder 4">
            <a:extLst>
              <a:ext uri="{FF2B5EF4-FFF2-40B4-BE49-F238E27FC236}">
                <a16:creationId xmlns:a16="http://schemas.microsoft.com/office/drawing/2014/main" id="{AF962BC8-6572-F517-FDAB-A3F1E27C7D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9E36950-F55A-0A8A-65AF-CFCF1070372C}"/>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37009207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69BF38-296F-73F4-D625-C8EDE5CFCDB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F1EFBC7-1440-D2C9-58B5-9DFC383D9128}"/>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8D24CA9-3A9A-1410-D311-93B4983BA14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5FC7693-E24A-859B-0892-395E3696A776}"/>
              </a:ext>
            </a:extLst>
          </p:cNvPr>
          <p:cNvSpPr>
            <a:spLocks noGrp="1"/>
          </p:cNvSpPr>
          <p:nvPr>
            <p:ph type="dt" sz="half" idx="10"/>
          </p:nvPr>
        </p:nvSpPr>
        <p:spPr/>
        <p:txBody>
          <a:bodyPr/>
          <a:lstStyle/>
          <a:p>
            <a:fld id="{AFA09AE0-0841-4098-8761-11CE84CBA9B1}" type="datetime1">
              <a:rPr lang="en-US" smtClean="0"/>
              <a:t>11/12/2023</a:t>
            </a:fld>
            <a:endParaRPr lang="en-US"/>
          </a:p>
        </p:txBody>
      </p:sp>
      <p:sp>
        <p:nvSpPr>
          <p:cNvPr id="6" name="Footer Placeholder 5">
            <a:extLst>
              <a:ext uri="{FF2B5EF4-FFF2-40B4-BE49-F238E27FC236}">
                <a16:creationId xmlns:a16="http://schemas.microsoft.com/office/drawing/2014/main" id="{E1F28AD6-7F2A-9B0C-5393-AC85739A4FF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458F39A-5FF6-BBEE-976C-6E68AA63D20C}"/>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4363961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C4EF0-361F-72BC-D628-E3AFD5043E2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EE43540-11F1-CE25-3E1B-BF50E951A9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E47DFED-EE70-79A7-7C96-4AE748A72F8E}"/>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45AA42C-9662-A526-50BF-3F50A4FDDAE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DDF7AF9-03C4-6005-9ED9-934CE330B10F}"/>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78DECD2-8066-55CE-FF51-FD63BD8B91B5}"/>
              </a:ext>
            </a:extLst>
          </p:cNvPr>
          <p:cNvSpPr>
            <a:spLocks noGrp="1"/>
          </p:cNvSpPr>
          <p:nvPr>
            <p:ph type="dt" sz="half" idx="10"/>
          </p:nvPr>
        </p:nvSpPr>
        <p:spPr/>
        <p:txBody>
          <a:bodyPr/>
          <a:lstStyle/>
          <a:p>
            <a:fld id="{52A2498A-62C5-4739-873B-C30C8180EBDF}" type="datetime1">
              <a:rPr lang="en-US" smtClean="0"/>
              <a:t>11/12/2023</a:t>
            </a:fld>
            <a:endParaRPr lang="en-US"/>
          </a:p>
        </p:txBody>
      </p:sp>
      <p:sp>
        <p:nvSpPr>
          <p:cNvPr id="8" name="Footer Placeholder 7">
            <a:extLst>
              <a:ext uri="{FF2B5EF4-FFF2-40B4-BE49-F238E27FC236}">
                <a16:creationId xmlns:a16="http://schemas.microsoft.com/office/drawing/2014/main" id="{4CF61D10-F1F2-C771-EA84-E20CAE8F4A66}"/>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93BF511A-B116-7DFE-D8A2-3C9B0A9C93B2}"/>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1903286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F95986-0765-2F00-1246-F283914D897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D64ABD8-2729-B0ED-E8CC-1E04A4109221}"/>
              </a:ext>
            </a:extLst>
          </p:cNvPr>
          <p:cNvSpPr>
            <a:spLocks noGrp="1"/>
          </p:cNvSpPr>
          <p:nvPr>
            <p:ph type="dt" sz="half" idx="10"/>
          </p:nvPr>
        </p:nvSpPr>
        <p:spPr/>
        <p:txBody>
          <a:bodyPr/>
          <a:lstStyle/>
          <a:p>
            <a:fld id="{D8550B4F-B30C-41B1-8557-8D797EA52BBB}" type="datetime1">
              <a:rPr lang="en-US" smtClean="0"/>
              <a:t>11/12/2023</a:t>
            </a:fld>
            <a:endParaRPr lang="en-US"/>
          </a:p>
        </p:txBody>
      </p:sp>
      <p:sp>
        <p:nvSpPr>
          <p:cNvPr id="4" name="Footer Placeholder 3">
            <a:extLst>
              <a:ext uri="{FF2B5EF4-FFF2-40B4-BE49-F238E27FC236}">
                <a16:creationId xmlns:a16="http://schemas.microsoft.com/office/drawing/2014/main" id="{E21FA7E2-0AF2-279D-4D9B-EA2EF9750C3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81838A6-D4AF-2D96-D014-4E4C5130EDAB}"/>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27420677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39289C5-F4BE-7617-211D-35B490BFA94B}"/>
              </a:ext>
            </a:extLst>
          </p:cNvPr>
          <p:cNvSpPr>
            <a:spLocks noGrp="1"/>
          </p:cNvSpPr>
          <p:nvPr>
            <p:ph type="dt" sz="half" idx="10"/>
          </p:nvPr>
        </p:nvSpPr>
        <p:spPr/>
        <p:txBody>
          <a:bodyPr/>
          <a:lstStyle/>
          <a:p>
            <a:fld id="{A332482D-CE3F-4A89-BCC9-51F0C7707028}" type="datetime1">
              <a:rPr lang="en-US" smtClean="0"/>
              <a:t>11/12/2023</a:t>
            </a:fld>
            <a:endParaRPr lang="en-US"/>
          </a:p>
        </p:txBody>
      </p:sp>
      <p:sp>
        <p:nvSpPr>
          <p:cNvPr id="3" name="Footer Placeholder 2">
            <a:extLst>
              <a:ext uri="{FF2B5EF4-FFF2-40B4-BE49-F238E27FC236}">
                <a16:creationId xmlns:a16="http://schemas.microsoft.com/office/drawing/2014/main" id="{A8E6F31F-20BD-B3E3-F794-5DD6C5EBF37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363574-B3FE-124B-5BAD-13ADFBC4EDA0}"/>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32502416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3AFF9F-40F1-C3E9-40C9-955E45BAA5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85F0F06-6517-F1EA-9D2F-88AF3BE9A523}"/>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DDE36592-143F-F2ED-99EC-F8A524FDCE7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7E98E7-91CD-B83D-6CF2-65DE15AF1831}"/>
              </a:ext>
            </a:extLst>
          </p:cNvPr>
          <p:cNvSpPr>
            <a:spLocks noGrp="1"/>
          </p:cNvSpPr>
          <p:nvPr>
            <p:ph type="dt" sz="half" idx="10"/>
          </p:nvPr>
        </p:nvSpPr>
        <p:spPr/>
        <p:txBody>
          <a:bodyPr/>
          <a:lstStyle/>
          <a:p>
            <a:fld id="{1B742869-CDFE-472F-92FE-2D05F8A71F01}" type="datetime1">
              <a:rPr lang="en-US" smtClean="0"/>
              <a:t>11/12/2023</a:t>
            </a:fld>
            <a:endParaRPr lang="en-US"/>
          </a:p>
        </p:txBody>
      </p:sp>
      <p:sp>
        <p:nvSpPr>
          <p:cNvPr id="6" name="Footer Placeholder 5">
            <a:extLst>
              <a:ext uri="{FF2B5EF4-FFF2-40B4-BE49-F238E27FC236}">
                <a16:creationId xmlns:a16="http://schemas.microsoft.com/office/drawing/2014/main" id="{AFBFDDAF-F60B-04F2-C3B8-F9A61837083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5736F7B-0B91-CB3D-D61E-84457047C59E}"/>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6944766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7205A7-10F9-59CE-58F9-2A4525A5C53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E9DC50E-A6F7-E4CE-A292-8064B888D35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525B368B-BAFD-312D-BE8A-12AB7383357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9F1BC892-1BD7-17A1-FFE6-F5CC57075064}"/>
              </a:ext>
            </a:extLst>
          </p:cNvPr>
          <p:cNvSpPr>
            <a:spLocks noGrp="1"/>
          </p:cNvSpPr>
          <p:nvPr>
            <p:ph type="dt" sz="half" idx="10"/>
          </p:nvPr>
        </p:nvSpPr>
        <p:spPr/>
        <p:txBody>
          <a:bodyPr/>
          <a:lstStyle/>
          <a:p>
            <a:fld id="{DB5FC776-8C8B-4550-88AF-14A77975D4A5}" type="datetime1">
              <a:rPr lang="en-US" smtClean="0"/>
              <a:t>11/12/2023</a:t>
            </a:fld>
            <a:endParaRPr lang="en-US"/>
          </a:p>
        </p:txBody>
      </p:sp>
      <p:sp>
        <p:nvSpPr>
          <p:cNvPr id="6" name="Footer Placeholder 5">
            <a:extLst>
              <a:ext uri="{FF2B5EF4-FFF2-40B4-BE49-F238E27FC236}">
                <a16:creationId xmlns:a16="http://schemas.microsoft.com/office/drawing/2014/main" id="{4C985336-E294-E5F6-AC8C-33450EABB6EC}"/>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25B410D-00CC-325A-C839-F932FE191900}"/>
              </a:ext>
            </a:extLst>
          </p:cNvPr>
          <p:cNvSpPr>
            <a:spLocks noGrp="1"/>
          </p:cNvSpPr>
          <p:nvPr>
            <p:ph type="sldNum" sz="quarter" idx="12"/>
          </p:nvPr>
        </p:nvSpPr>
        <p:spPr/>
        <p:txBody>
          <a:bodyPr/>
          <a:lstStyle/>
          <a:p>
            <a:fld id="{4B0E91F5-5D22-455E-B2B7-42D69AFCED72}" type="slidenum">
              <a:rPr lang="en-US" smtClean="0"/>
              <a:t>‹#›</a:t>
            </a:fld>
            <a:endParaRPr lang="en-US"/>
          </a:p>
        </p:txBody>
      </p:sp>
    </p:spTree>
    <p:extLst>
      <p:ext uri="{BB962C8B-B14F-4D97-AF65-F5344CB8AC3E}">
        <p14:creationId xmlns:p14="http://schemas.microsoft.com/office/powerpoint/2010/main" val="185466234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1027169-1F10-DFF2-D5FF-2770F0ECDDF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507E528-9DD7-D258-3CC2-C9E63D255DC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0AB38F0-ACFB-A8D8-9A48-50125A05102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3846440-C0E4-4786-A15E-9ED3167D132F}" type="datetime1">
              <a:rPr lang="en-US" smtClean="0"/>
              <a:t>11/12/2023</a:t>
            </a:fld>
            <a:endParaRPr lang="en-US"/>
          </a:p>
        </p:txBody>
      </p:sp>
      <p:sp>
        <p:nvSpPr>
          <p:cNvPr id="5" name="Footer Placeholder 4">
            <a:extLst>
              <a:ext uri="{FF2B5EF4-FFF2-40B4-BE49-F238E27FC236}">
                <a16:creationId xmlns:a16="http://schemas.microsoft.com/office/drawing/2014/main" id="{C1D2BD68-16C9-BC05-4F64-618B81849CB5}"/>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F2A279DC-3274-CDE8-66E5-A07FB364928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B0E91F5-5D22-455E-B2B7-42D69AFCED72}" type="slidenum">
              <a:rPr lang="en-US" smtClean="0"/>
              <a:t>‹#›</a:t>
            </a:fld>
            <a:endParaRPr lang="en-US"/>
          </a:p>
        </p:txBody>
      </p:sp>
    </p:spTree>
    <p:extLst>
      <p:ext uri="{BB962C8B-B14F-4D97-AF65-F5344CB8AC3E}">
        <p14:creationId xmlns:p14="http://schemas.microsoft.com/office/powerpoint/2010/main" val="2525462741"/>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oleObject" Target="../embeddings/oleObject1.bin"/><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oleObject" Target="../embeddings/oleObject2.bin"/><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emf"/><Relationship Id="rId2" Type="http://schemas.openxmlformats.org/officeDocument/2006/relationships/oleObject" Target="../embeddings/oleObject3.bin"/><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B5F820-2B45-C81B-EE7E-38C0428F053D}"/>
              </a:ext>
            </a:extLst>
          </p:cNvPr>
          <p:cNvSpPr>
            <a:spLocks noGrp="1"/>
          </p:cNvSpPr>
          <p:nvPr>
            <p:ph type="ctrTitle"/>
          </p:nvPr>
        </p:nvSpPr>
        <p:spPr/>
        <p:txBody>
          <a:bodyPr/>
          <a:lstStyle/>
          <a:p>
            <a:r>
              <a:rPr lang="en-US" dirty="0">
                <a:solidFill>
                  <a:srgbClr val="0070C0"/>
                </a:solidFill>
              </a:rPr>
              <a:t>DESIGN OF </a:t>
            </a:r>
            <a:br>
              <a:rPr lang="en-US" dirty="0">
                <a:solidFill>
                  <a:srgbClr val="0070C0"/>
                </a:solidFill>
              </a:rPr>
            </a:br>
            <a:r>
              <a:rPr lang="en-US" dirty="0">
                <a:solidFill>
                  <a:srgbClr val="0070C0"/>
                </a:solidFill>
              </a:rPr>
              <a:t>FACILITY MAPS</a:t>
            </a:r>
          </a:p>
        </p:txBody>
      </p:sp>
      <p:sp>
        <p:nvSpPr>
          <p:cNvPr id="5" name="Slide Number Placeholder 4">
            <a:extLst>
              <a:ext uri="{FF2B5EF4-FFF2-40B4-BE49-F238E27FC236}">
                <a16:creationId xmlns:a16="http://schemas.microsoft.com/office/drawing/2014/main" id="{101662F2-7A6B-EAE4-80B4-20B6D23D061E}"/>
              </a:ext>
            </a:extLst>
          </p:cNvPr>
          <p:cNvSpPr>
            <a:spLocks noGrp="1"/>
          </p:cNvSpPr>
          <p:nvPr>
            <p:ph type="sldNum" sz="quarter" idx="12"/>
          </p:nvPr>
        </p:nvSpPr>
        <p:spPr/>
        <p:txBody>
          <a:bodyPr/>
          <a:lstStyle/>
          <a:p>
            <a:fld id="{4B0E91F5-5D22-455E-B2B7-42D69AFCED72}" type="slidenum">
              <a:rPr lang="en-US" smtClean="0"/>
              <a:t>1</a:t>
            </a:fld>
            <a:endParaRPr lang="en-US"/>
          </a:p>
        </p:txBody>
      </p:sp>
    </p:spTree>
    <p:extLst>
      <p:ext uri="{BB962C8B-B14F-4D97-AF65-F5344CB8AC3E}">
        <p14:creationId xmlns:p14="http://schemas.microsoft.com/office/powerpoint/2010/main" val="84380974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331976"/>
          </a:xfrm>
        </p:spPr>
        <p:txBody>
          <a:bodyPr anchor="ctr">
            <a:normAutofit/>
          </a:bodyPr>
          <a:lstStyle/>
          <a:p>
            <a:pPr marL="0" marR="0" fontAlgn="base">
              <a:lnSpc>
                <a:spcPct val="107000"/>
              </a:lnSpc>
              <a:spcBef>
                <a:spcPts val="0"/>
              </a:spcBef>
              <a:spcAft>
                <a:spcPts val="0"/>
              </a:spcAft>
            </a:pPr>
            <a:r>
              <a:rPr lang="en-US" b="1" dirty="0">
                <a:latin typeface="Abadi" panose="020B0604020104020204" pitchFamily="34" charset="0"/>
                <a:cs typeface="Arial" panose="020B0604020202020204" pitchFamily="34" charset="0"/>
              </a:rPr>
              <a:t>    </a:t>
            </a:r>
          </a:p>
        </p:txBody>
      </p:sp>
      <p:sp>
        <p:nvSpPr>
          <p:cNvPr id="2" name="Slide Number Placeholder 1">
            <a:extLst>
              <a:ext uri="{FF2B5EF4-FFF2-40B4-BE49-F238E27FC236}">
                <a16:creationId xmlns:a16="http://schemas.microsoft.com/office/drawing/2014/main" id="{2F63830D-DF4C-5356-E44D-29A89862638D}"/>
              </a:ext>
            </a:extLst>
          </p:cNvPr>
          <p:cNvSpPr>
            <a:spLocks noGrp="1"/>
          </p:cNvSpPr>
          <p:nvPr>
            <p:ph type="sldNum" sz="quarter" idx="12"/>
          </p:nvPr>
        </p:nvSpPr>
        <p:spPr/>
        <p:txBody>
          <a:bodyPr/>
          <a:lstStyle/>
          <a:p>
            <a:fld id="{4B0E91F5-5D22-455E-B2B7-42D69AFCED72}" type="slidenum">
              <a:rPr lang="en-US" smtClean="0"/>
              <a:t>10</a:t>
            </a:fld>
            <a:endParaRPr lang="en-US"/>
          </a:p>
        </p:txBody>
      </p:sp>
      <p:sp>
        <p:nvSpPr>
          <p:cNvPr id="4" name="Rectangle 3">
            <a:extLst>
              <a:ext uri="{FF2B5EF4-FFF2-40B4-BE49-F238E27FC236}">
                <a16:creationId xmlns:a16="http://schemas.microsoft.com/office/drawing/2014/main" id="{BC906C97-3DCB-8F58-0A77-7F7919A7B33C}"/>
              </a:ext>
            </a:extLst>
          </p:cNvPr>
          <p:cNvSpPr/>
          <p:nvPr/>
        </p:nvSpPr>
        <p:spPr>
          <a:xfrm>
            <a:off x="3304372" y="2533868"/>
            <a:ext cx="5455435" cy="1200329"/>
          </a:xfrm>
          <a:prstGeom prst="rect">
            <a:avLst/>
          </a:prstGeom>
          <a:noFill/>
        </p:spPr>
        <p:txBody>
          <a:bodyPr wrap="square" lIns="91440" tIns="45720" rIns="91440" bIns="45720">
            <a:spAutoFit/>
          </a:bodyPr>
          <a:lstStyle/>
          <a:p>
            <a:pPr algn="ctr"/>
            <a:r>
              <a:rPr lang="en-US" sz="7200" b="0" cap="none" spc="0" dirty="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THANK YOU</a:t>
            </a:r>
          </a:p>
        </p:txBody>
      </p:sp>
    </p:spTree>
    <p:extLst>
      <p:ext uri="{BB962C8B-B14F-4D97-AF65-F5344CB8AC3E}">
        <p14:creationId xmlns:p14="http://schemas.microsoft.com/office/powerpoint/2010/main" val="41998137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154995"/>
          </a:xfrm>
        </p:spPr>
        <p:txBody>
          <a:bodyPr>
            <a:normAutofit/>
          </a:bodyPr>
          <a:lstStyle/>
          <a:p>
            <a:r>
              <a:rPr lang="en-US" dirty="0">
                <a:solidFill>
                  <a:srgbClr val="0070C0"/>
                </a:solidFill>
                <a:latin typeface="Abadi" panose="020B0604020104020204" pitchFamily="34" charset="0"/>
              </a:rPr>
              <a:t>TYPES OF MAPS IN PHARMA INDUSTRY</a:t>
            </a:r>
          </a:p>
          <a:p>
            <a:pPr algn="l"/>
            <a:r>
              <a:rPr lang="en-US" dirty="0">
                <a:solidFill>
                  <a:srgbClr val="0070C0"/>
                </a:solidFill>
                <a:latin typeface="Abadi" panose="020B0604020104020204" pitchFamily="34" charset="0"/>
              </a:rPr>
              <a:t>BASIC DRAWINGS</a:t>
            </a:r>
          </a:p>
          <a:p>
            <a:pPr algn="l"/>
            <a:r>
              <a:rPr lang="en-US" sz="2000" b="1" dirty="0">
                <a:solidFill>
                  <a:srgbClr val="0070C0"/>
                </a:solidFill>
                <a:latin typeface="Abadi" panose="020B0604020104020204" pitchFamily="34" charset="0"/>
              </a:rPr>
              <a:t>Topo Plan :  </a:t>
            </a:r>
          </a:p>
          <a:p>
            <a:pPr algn="l"/>
            <a:r>
              <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rPr>
              <a:t>Topographical plans and maps are drawings which show the main physical features on the ground, such as buildings, fences, roads, rivers, lakes and forests, as well as the changes in elevation between landforms such as valleys and hills.</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algn="l"/>
            <a:r>
              <a:rPr lang="en-US" sz="2000" b="1" dirty="0">
                <a:solidFill>
                  <a:srgbClr val="0070C0"/>
                </a:solidFill>
                <a:latin typeface="Abadi" panose="020B0604020104020204" pitchFamily="34" charset="0"/>
              </a:rPr>
              <a:t>Contour Drawing :</a:t>
            </a:r>
          </a:p>
          <a:p>
            <a:pPr algn="l"/>
            <a:r>
              <a:rPr lang="en-US" sz="2000" kern="100" dirty="0">
                <a:effectLst/>
                <a:latin typeface="Abadi" panose="020B0604020104020204" pitchFamily="34" charset="0"/>
                <a:ea typeface="Calibri" panose="020F0502020204030204" pitchFamily="34" charset="0"/>
                <a:cs typeface="Times New Roman" panose="02020603050405020304" pitchFamily="18" charset="0"/>
              </a:rPr>
              <a:t>Contour drawing means drawing representing surface of the earth using contour lines.</a:t>
            </a:r>
          </a:p>
          <a:p>
            <a:pPr algn="l"/>
            <a:r>
              <a:rPr lang="en-US" sz="2000" b="1" dirty="0">
                <a:solidFill>
                  <a:srgbClr val="0070C0"/>
                </a:solidFill>
                <a:latin typeface="Abadi" panose="020B0604020104020204" pitchFamily="34" charset="0"/>
              </a:rPr>
              <a:t>Plot Plan : </a:t>
            </a:r>
          </a:p>
          <a:p>
            <a:pPr algn="l"/>
            <a:r>
              <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rPr>
              <a:t>A plot plan is </a:t>
            </a:r>
            <a:r>
              <a:rPr lang="en-US" sz="2000" kern="100" dirty="0">
                <a:solidFill>
                  <a:srgbClr val="040C28"/>
                </a:solidFill>
                <a:effectLst/>
                <a:latin typeface="Abadi" panose="020B0604020104020204" pitchFamily="34" charset="0"/>
                <a:ea typeface="Calibri" panose="020F0502020204030204" pitchFamily="34" charset="0"/>
                <a:cs typeface="Calibri" panose="020F0502020204030204" pitchFamily="34" charset="0"/>
              </a:rPr>
              <a:t>a birds-eye view of the entire property</a:t>
            </a:r>
            <a:r>
              <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rPr>
              <a:t>. It is an architecture, surveyor, engineering, and/or landscape architecture plan, drawing, or diagram which shows all of the major features, buildings and structures on a piece of property.</a:t>
            </a:r>
          </a:p>
          <a:p>
            <a:pPr algn="l"/>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Engineering drawing or layout :</a:t>
            </a:r>
            <a:r>
              <a:rPr lang="en-US" sz="2000"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 </a:t>
            </a:r>
          </a:p>
          <a:p>
            <a:pPr algn="l"/>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It is a technical schematic visual of a building, equipment, system, or object. The drawings or layout provide information regarding the dimensions required for the construction and overview of a building, object, equipment, etc.</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algn="l"/>
            <a:endPar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endParaRPr>
          </a:p>
          <a:p>
            <a:pPr algn="l"/>
            <a:endParaRPr lang="en-US" sz="2000" kern="100" dirty="0">
              <a:solidFill>
                <a:srgbClr val="202124"/>
              </a:solidFill>
              <a:latin typeface="Abadi" panose="020B0604020104020204" pitchFamily="34" charset="0"/>
              <a:ea typeface="Calibri" panose="020F0502020204030204" pitchFamily="34" charset="0"/>
              <a:cs typeface="Calibri" panose="020F0502020204030204" pitchFamily="34" charset="0"/>
            </a:endParaRPr>
          </a:p>
          <a:p>
            <a:endPar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endParaRPr>
          </a:p>
          <a:p>
            <a:endParaRPr lang="en-US" sz="2000" kern="100" dirty="0">
              <a:solidFill>
                <a:srgbClr val="202124"/>
              </a:solidFill>
              <a:latin typeface="Abadi" panose="020B0604020104020204" pitchFamily="34" charset="0"/>
              <a:ea typeface="Calibri" panose="020F0502020204030204" pitchFamily="34" charset="0"/>
              <a:cs typeface="Calibri" panose="020F0502020204030204" pitchFamily="34" charset="0"/>
            </a:endParaRPr>
          </a:p>
          <a:p>
            <a:endParaRPr lang="en-US" sz="2000" kern="100" dirty="0">
              <a:solidFill>
                <a:srgbClr val="202124"/>
              </a:solidFill>
              <a:effectLst/>
              <a:latin typeface="Abadi" panose="020B0604020104020204" pitchFamily="34" charset="0"/>
              <a:ea typeface="Calibri" panose="020F0502020204030204" pitchFamily="34" charset="0"/>
              <a:cs typeface="Calibri" panose="020F0502020204030204" pitchFamily="34" charset="0"/>
            </a:endParaRPr>
          </a:p>
          <a:p>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buAutoNum type="arabicPeriod"/>
            </a:pPr>
            <a:endParaRPr lang="en-US" sz="2000" dirty="0">
              <a:latin typeface="Abadi" panose="020B0604020104020204" pitchFamily="34" charset="0"/>
            </a:endParaRPr>
          </a:p>
        </p:txBody>
      </p:sp>
      <p:sp>
        <p:nvSpPr>
          <p:cNvPr id="7" name="Slide Number Placeholder 6">
            <a:extLst>
              <a:ext uri="{FF2B5EF4-FFF2-40B4-BE49-F238E27FC236}">
                <a16:creationId xmlns:a16="http://schemas.microsoft.com/office/drawing/2014/main" id="{E96F776C-E185-F681-4FCC-CEE087E63ED5}"/>
              </a:ext>
            </a:extLst>
          </p:cNvPr>
          <p:cNvSpPr>
            <a:spLocks noGrp="1"/>
          </p:cNvSpPr>
          <p:nvPr>
            <p:ph type="sldNum" sz="quarter" idx="12"/>
          </p:nvPr>
        </p:nvSpPr>
        <p:spPr/>
        <p:txBody>
          <a:bodyPr/>
          <a:lstStyle/>
          <a:p>
            <a:fld id="{4B0E91F5-5D22-455E-B2B7-42D69AFCED72}" type="slidenum">
              <a:rPr lang="en-US" smtClean="0"/>
              <a:t>2</a:t>
            </a:fld>
            <a:endParaRPr lang="en-US"/>
          </a:p>
        </p:txBody>
      </p:sp>
    </p:spTree>
    <p:extLst>
      <p:ext uri="{BB962C8B-B14F-4D97-AF65-F5344CB8AC3E}">
        <p14:creationId xmlns:p14="http://schemas.microsoft.com/office/powerpoint/2010/main" val="199446852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331976"/>
          </a:xfrm>
        </p:spPr>
        <p:txBody>
          <a:bodyPr/>
          <a:lstStyle/>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latin typeface="Abadi" panose="020B0604020104020204" pitchFamily="34" charset="0"/>
                <a:ea typeface="Times New Roman" panose="02020603050405020304" pitchFamily="18" charset="0"/>
                <a:cs typeface="Arial" panose="020B0604020202020204" pitchFamily="34" charset="0"/>
              </a:rPr>
              <a:t>Manufacturing facility plot plan</a:t>
            </a: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floor plan</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Heating Ventilation and Air Conditioning (HVAC) system zoning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area classification zoning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pressure zoning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man and material movement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HVAC ducting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Facility equipment layout</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Air Handling Unit (AHU) AHU air flow diagrams</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Water system drawings</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Compressed air distribution line diagram</a:t>
            </a: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marR="0" indent="-342900" algn="l" fontAlgn="base">
              <a:lnSpc>
                <a:spcPct val="107000"/>
              </a:lnSpc>
              <a:spcBef>
                <a:spcPts val="0"/>
              </a:spcBef>
              <a:spcAft>
                <a:spcPts val="0"/>
              </a:spcAft>
              <a:buFont typeface="Wingdings" panose="05000000000000000000" pitchFamily="2" charset="2"/>
              <a:buChar char="q"/>
            </a:pPr>
            <a:r>
              <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Nitrogen gas distribution line diagram</a:t>
            </a:r>
          </a:p>
          <a:p>
            <a:pPr marL="0" marR="0" algn="l" fontAlgn="base">
              <a:lnSpc>
                <a:spcPct val="107000"/>
              </a:lnSpc>
              <a:spcBef>
                <a:spcPts val="0"/>
              </a:spcBef>
              <a:spcAft>
                <a:spcPts val="0"/>
              </a:spcAft>
            </a:pPr>
            <a:r>
              <a:rPr lang="en-US" sz="2000" b="1" kern="0" dirty="0">
                <a:solidFill>
                  <a:srgbClr val="0070C0"/>
                </a:solidFill>
                <a:latin typeface="Abadi" panose="020B0604020104020204" pitchFamily="34" charset="0"/>
                <a:ea typeface="Calibri" panose="020F0502020204030204" pitchFamily="34" charset="0"/>
                <a:cs typeface="Arial" panose="020B0604020202020204" pitchFamily="34" charset="0"/>
              </a:rPr>
              <a:t>RESPONSIBILITY :</a:t>
            </a:r>
          </a:p>
          <a:p>
            <a:pPr algn="l" fontAlgn="base">
              <a:lnSpc>
                <a:spcPct val="107000"/>
              </a:lnSpc>
              <a:spcBef>
                <a:spcPts val="0"/>
              </a:spcBef>
            </a:pPr>
            <a:r>
              <a:rPr lang="en-US" sz="1800" b="1"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Projects </a:t>
            </a:r>
            <a:r>
              <a:rPr lang="en-US" sz="1800" b="1" kern="0" dirty="0">
                <a:solidFill>
                  <a:srgbClr val="000000"/>
                </a:solidFill>
                <a:latin typeface="Abadi" panose="020B0604020104020204" pitchFamily="34" charset="0"/>
                <a:ea typeface="Times New Roman" panose="02020603050405020304" pitchFamily="18" charset="0"/>
                <a:cs typeface="Arial" panose="020B0604020202020204" pitchFamily="34" charset="0"/>
              </a:rPr>
              <a:t>D</a:t>
            </a:r>
            <a:r>
              <a:rPr lang="en-US" sz="1800" b="1"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rPr>
              <a:t>epartment :</a:t>
            </a:r>
            <a:endParaRPr lang="en-US" sz="1800" kern="0" dirty="0">
              <a:solidFill>
                <a:srgbClr val="000000"/>
              </a:solidFill>
              <a:effectLst/>
              <a:latin typeface="Abadi" panose="020B0604020104020204" pitchFamily="34" charset="0"/>
              <a:ea typeface="Times New Roman" panose="02020603050405020304" pitchFamily="18" charset="0"/>
              <a:cs typeface="Arial" panose="020B0604020202020204" pitchFamily="34" charset="0"/>
            </a:endParaRPr>
          </a:p>
          <a:p>
            <a:pPr algn="l" fontAlgn="base">
              <a:lnSpc>
                <a:spcPct val="107000"/>
              </a:lnSpc>
              <a:spcBef>
                <a:spcPts val="0"/>
              </a:spcBef>
            </a:pPr>
            <a:r>
              <a:rPr lang="en-US" sz="1800" kern="100" dirty="0">
                <a:solidFill>
                  <a:srgbClr val="000000"/>
                </a:solidFill>
                <a:effectLst/>
                <a:latin typeface="Abadi" panose="020B0604020104020204" pitchFamily="34" charset="0"/>
                <a:ea typeface="Calibri" panose="020F0502020204030204" pitchFamily="34" charset="0"/>
                <a:cs typeface="Arial" panose="020B0604020202020204" pitchFamily="34" charset="0"/>
              </a:rPr>
              <a:t>To prepare drawings (using an in-house team or with the help of a consultant) for plant design before plant construction.</a:t>
            </a:r>
          </a:p>
          <a:p>
            <a:pPr algn="l" fontAlgn="base">
              <a:lnSpc>
                <a:spcPct val="107000"/>
              </a:lnSpc>
              <a:spcBef>
                <a:spcPts val="0"/>
              </a:spcBef>
            </a:pPr>
            <a:r>
              <a:rPr lang="en-US" sz="1800" b="1" kern="100" dirty="0">
                <a:solidFill>
                  <a:srgbClr val="000000"/>
                </a:solidFill>
                <a:effectLst/>
                <a:latin typeface="Abadi" panose="020B0604020104020204" pitchFamily="34" charset="0"/>
                <a:ea typeface="Calibri" panose="020F0502020204030204" pitchFamily="34" charset="0"/>
                <a:cs typeface="Arial" panose="020B0604020202020204" pitchFamily="34" charset="0"/>
              </a:rPr>
              <a:t>Plant Engineering </a:t>
            </a:r>
            <a:r>
              <a:rPr lang="en-US" sz="1800" b="1" kern="100" dirty="0">
                <a:solidFill>
                  <a:srgbClr val="000000"/>
                </a:solidFill>
                <a:latin typeface="Abadi" panose="020B0604020104020204" pitchFamily="34" charset="0"/>
                <a:ea typeface="Calibri" panose="020F0502020204030204" pitchFamily="34" charset="0"/>
                <a:cs typeface="Arial" panose="020B0604020202020204" pitchFamily="34" charset="0"/>
              </a:rPr>
              <a:t>D</a:t>
            </a:r>
            <a:r>
              <a:rPr lang="en-US" sz="1800" b="1" kern="100" dirty="0">
                <a:solidFill>
                  <a:srgbClr val="000000"/>
                </a:solidFill>
                <a:effectLst/>
                <a:latin typeface="Abadi" panose="020B0604020104020204" pitchFamily="34" charset="0"/>
                <a:ea typeface="Calibri" panose="020F0502020204030204" pitchFamily="34" charset="0"/>
                <a:cs typeface="Arial" panose="020B0604020202020204" pitchFamily="34" charset="0"/>
              </a:rPr>
              <a:t>epartment :</a:t>
            </a:r>
          </a:p>
          <a:p>
            <a:pPr algn="l" fontAlgn="base">
              <a:lnSpc>
                <a:spcPct val="107000"/>
              </a:lnSpc>
              <a:spcBef>
                <a:spcPts val="0"/>
              </a:spcBef>
            </a:pPr>
            <a:r>
              <a:rPr lang="en-US" sz="1800" kern="100" dirty="0">
                <a:solidFill>
                  <a:srgbClr val="000000"/>
                </a:solidFill>
                <a:effectLst/>
                <a:latin typeface="Abadi" panose="020B0604020104020204" pitchFamily="34" charset="0"/>
                <a:ea typeface="Calibri" panose="020F0502020204030204" pitchFamily="34" charset="0"/>
                <a:cs typeface="Arial" panose="020B0604020202020204" pitchFamily="34" charset="0"/>
              </a:rPr>
              <a:t> To prepare/ revise the drawing and layout. Responsibility of plant engineering for preparation or revision of drawing usually starts once the plant is handed over to the site team by the project team after project completion.</a:t>
            </a:r>
          </a:p>
          <a:p>
            <a:pPr algn="l" fontAlgn="base">
              <a:lnSpc>
                <a:spcPct val="107000"/>
              </a:lnSpc>
              <a:spcBef>
                <a:spcPts val="0"/>
              </a:spcBef>
            </a:pPr>
            <a:r>
              <a:rPr lang="en-US" sz="1800" b="1" i="0" dirty="0">
                <a:solidFill>
                  <a:srgbClr val="000000"/>
                </a:solidFill>
                <a:effectLst/>
                <a:latin typeface="Abadi" panose="020B0604020104020204" pitchFamily="34" charset="0"/>
              </a:rPr>
              <a:t>Project Head or Engineering head :</a:t>
            </a:r>
            <a:r>
              <a:rPr lang="en-US" sz="1800" b="0" i="0" dirty="0">
                <a:solidFill>
                  <a:srgbClr val="000000"/>
                </a:solidFill>
                <a:effectLst/>
                <a:latin typeface="Abadi" panose="020B0604020104020204" pitchFamily="34" charset="0"/>
              </a:rPr>
              <a:t> To check the drawing and layout for its adequacy.</a:t>
            </a:r>
          </a:p>
          <a:p>
            <a:pPr algn="l" fontAlgn="base">
              <a:lnSpc>
                <a:spcPct val="107000"/>
              </a:lnSpc>
              <a:spcBef>
                <a:spcPts val="0"/>
              </a:spcBef>
            </a:pPr>
            <a:r>
              <a:rPr lang="en-US" sz="1800" b="1" i="0" dirty="0">
                <a:solidFill>
                  <a:srgbClr val="000000"/>
                </a:solidFill>
                <a:effectLst/>
                <a:latin typeface="Abadi" panose="020B0604020104020204" pitchFamily="34" charset="0"/>
              </a:rPr>
              <a:t>Plant Head / Factory Head / Quality Assurance Head :</a:t>
            </a:r>
            <a:r>
              <a:rPr lang="en-US" sz="1800" b="0" i="0" dirty="0">
                <a:solidFill>
                  <a:srgbClr val="000000"/>
                </a:solidFill>
                <a:effectLst/>
                <a:latin typeface="Abadi" panose="020B0604020104020204" pitchFamily="34" charset="0"/>
              </a:rPr>
              <a:t> To approve the drawings and layouts.</a:t>
            </a:r>
          </a:p>
          <a:p>
            <a:pPr algn="l" fontAlgn="base">
              <a:lnSpc>
                <a:spcPct val="107000"/>
              </a:lnSpc>
              <a:spcBef>
                <a:spcPts val="0"/>
              </a:spcBef>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algn="l" fontAlgn="base">
              <a:lnSpc>
                <a:spcPct val="107000"/>
              </a:lnSpc>
              <a:spcBef>
                <a:spcPts val="0"/>
              </a:spcBef>
            </a:pPr>
            <a:endParaRPr lang="en-US" sz="1800" kern="100" dirty="0">
              <a:solidFill>
                <a:srgbClr val="000000"/>
              </a:solidFill>
              <a:effectLst/>
              <a:latin typeface="Abadi" panose="020B0604020104020204" pitchFamily="34" charset="0"/>
              <a:ea typeface="Calibri" panose="020F0502020204030204" pitchFamily="34" charset="0"/>
              <a:cs typeface="Arial" panose="020B0604020202020204" pitchFamily="34" charset="0"/>
            </a:endParaRPr>
          </a:p>
          <a:p>
            <a:pPr algn="l" fontAlgn="base">
              <a:lnSpc>
                <a:spcPct val="107000"/>
              </a:lnSpc>
              <a:spcBef>
                <a:spcPts val="0"/>
              </a:spcBef>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042B11CD-D5A2-62EA-BCB7-890D1073A14C}"/>
              </a:ext>
            </a:extLst>
          </p:cNvPr>
          <p:cNvSpPr>
            <a:spLocks noGrp="1"/>
          </p:cNvSpPr>
          <p:nvPr>
            <p:ph type="sldNum" sz="quarter" idx="12"/>
          </p:nvPr>
        </p:nvSpPr>
        <p:spPr/>
        <p:txBody>
          <a:bodyPr/>
          <a:lstStyle/>
          <a:p>
            <a:fld id="{4B0E91F5-5D22-455E-B2B7-42D69AFCED72}" type="slidenum">
              <a:rPr lang="en-US" smtClean="0"/>
              <a:t>3</a:t>
            </a:fld>
            <a:endParaRPr lang="en-US"/>
          </a:p>
        </p:txBody>
      </p:sp>
    </p:spTree>
    <p:extLst>
      <p:ext uri="{BB962C8B-B14F-4D97-AF65-F5344CB8AC3E}">
        <p14:creationId xmlns:p14="http://schemas.microsoft.com/office/powerpoint/2010/main" val="25989778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331976"/>
          </a:xfrm>
        </p:spPr>
        <p:txBody>
          <a:bodyPr/>
          <a:lstStyle/>
          <a:p>
            <a:pPr marL="0" marR="0" algn="l" fontAlgn="base">
              <a:lnSpc>
                <a:spcPct val="107000"/>
              </a:lnSpc>
              <a:spcBef>
                <a:spcPts val="0"/>
              </a:spcBef>
              <a:spcAft>
                <a:spcPts val="0"/>
              </a:spcAft>
            </a:pP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Manufacturing facility plot plan :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The plot plan provides information about the overview of the facility plot, walkways surrounding the facility, location of the facility, number of buildings / blocks available on the plot.</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  </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Facility floor plan :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The floor plan is a simple schematic layout of each floor of the manufacturing facility that provides an overview of the area, room names, room numbers, doors with opening direction, windows, pillars, etc.</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 </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Facility Heating Ventilation and Air Conditioning (HVAC) system zoning layout :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The drawing provides an overview of the HVAC systems design and AHU connections supplied to the respective areas.</a:t>
            </a:r>
          </a:p>
          <a:p>
            <a:pPr marL="0" marR="0" algn="l" fontAlgn="base">
              <a:lnSpc>
                <a:spcPct val="107000"/>
              </a:lnSpc>
              <a:spcBef>
                <a:spcPts val="0"/>
              </a:spcBef>
              <a:spcAft>
                <a:spcPts val="0"/>
              </a:spcAft>
            </a:pP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Facility Man and Material movement layout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 This drawing provides overview of the man ad material entry in the rooms.</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 </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Facility HVAC ducting layout :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This drawing provides an overview of the AHU ducting on the service floor and its entry to the respective rooms.</a:t>
            </a:r>
            <a:b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br>
            <a:r>
              <a:rPr lang="en-US" sz="2000" b="1" kern="100" dirty="0">
                <a:solidFill>
                  <a:srgbClr val="0070C0"/>
                </a:solidFill>
                <a:effectLst/>
                <a:latin typeface="Abadi" panose="020B0604020104020204" pitchFamily="34" charset="0"/>
                <a:ea typeface="Calibri" panose="020F0502020204030204" pitchFamily="34" charset="0"/>
                <a:cs typeface="Times New Roman" panose="02020603050405020304" pitchFamily="18" charset="0"/>
              </a:rPr>
              <a:t>Facility equipment layout : </a:t>
            </a:r>
          </a:p>
          <a:p>
            <a:pPr marL="0" marR="0" algn="l" fontAlgn="base">
              <a:lnSpc>
                <a:spcPct val="107000"/>
              </a:lnSpc>
              <a:spcBef>
                <a:spcPts val="0"/>
              </a:spcBef>
              <a:spcAft>
                <a:spcPts val="0"/>
              </a:spcAft>
            </a:pPr>
            <a:r>
              <a:rPr lang="en-US" sz="20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rPr>
              <a:t>This drawing provides an overview of the equipment placement in the room.</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Montserrat" panose="00000500000000000000" pitchFamily="2"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rial" panose="020B0604020202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rial" panose="020B0604020202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rial" panose="020B0604020202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rial" panose="020B0604020202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rial" panose="020B0604020202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rial" panose="020B0604020202020204" pitchFamily="34" charset="0"/>
              <a:ea typeface="Calibri" panose="020F0502020204030204" pitchFamily="34" charset="0"/>
              <a:cs typeface="Arial" panose="020B0604020202020204" pitchFamily="34" charset="0"/>
            </a:endParaRPr>
          </a:p>
          <a:p>
            <a:pPr algn="l"/>
            <a:endParaRPr lang="en-US" sz="1800" kern="100" dirty="0">
              <a:effectLst/>
              <a:latin typeface="Arial" panose="020B0604020202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rial" panose="020B0604020202020204" pitchFamily="34" charset="0"/>
              <a:cs typeface="Arial" panose="020B0604020202020204" pitchFamily="34" charset="0"/>
            </a:endParaRPr>
          </a:p>
        </p:txBody>
      </p:sp>
      <p:sp>
        <p:nvSpPr>
          <p:cNvPr id="9" name="Slide Number Placeholder 8">
            <a:extLst>
              <a:ext uri="{FF2B5EF4-FFF2-40B4-BE49-F238E27FC236}">
                <a16:creationId xmlns:a16="http://schemas.microsoft.com/office/drawing/2014/main" id="{ED575CB1-0FE1-45D7-B7ED-C22DCB2C6D78}"/>
              </a:ext>
            </a:extLst>
          </p:cNvPr>
          <p:cNvSpPr>
            <a:spLocks noGrp="1"/>
          </p:cNvSpPr>
          <p:nvPr>
            <p:ph type="sldNum" sz="quarter" idx="12"/>
          </p:nvPr>
        </p:nvSpPr>
        <p:spPr/>
        <p:txBody>
          <a:bodyPr/>
          <a:lstStyle/>
          <a:p>
            <a:fld id="{4B0E91F5-5D22-455E-B2B7-42D69AFCED72}" type="slidenum">
              <a:rPr lang="en-US" smtClean="0"/>
              <a:t>4</a:t>
            </a:fld>
            <a:endParaRPr lang="en-US"/>
          </a:p>
        </p:txBody>
      </p:sp>
    </p:spTree>
    <p:extLst>
      <p:ext uri="{BB962C8B-B14F-4D97-AF65-F5344CB8AC3E}">
        <p14:creationId xmlns:p14="http://schemas.microsoft.com/office/powerpoint/2010/main" val="421474854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331976"/>
          </a:xfrm>
        </p:spPr>
        <p:txBody>
          <a:bodyPr/>
          <a:lstStyle/>
          <a:p>
            <a:pPr marL="0" marR="0" algn="l" fontAlgn="base">
              <a:lnSpc>
                <a:spcPct val="107000"/>
              </a:lnSpc>
              <a:spcBef>
                <a:spcPts val="0"/>
              </a:spcBef>
              <a:spcAft>
                <a:spcPts val="0"/>
              </a:spcAft>
            </a:pPr>
            <a:r>
              <a:rPr lang="en-US" sz="20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PROCEDURE OF  PEPARATION OF DRAWINGS</a:t>
            </a:r>
          </a:p>
          <a:p>
            <a:pPr marL="342900" indent="-342900" algn="l" fontAlgn="base">
              <a:lnSpc>
                <a:spcPct val="150000"/>
              </a:lnSpc>
              <a:spcBef>
                <a:spcPts val="0"/>
              </a:spcBef>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Drawing for the facility shall be prepared by the project department at the time of facility commissioning. Subsequently, once the plant is handed over to the site in-charge or location-specific team, the revision or modification of the drawings or layouts shall be done by the engineering department of the site.</a:t>
            </a: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Each drawing should have unique identification number. (Note: The number should be generated in-house instead of using a consultant numbering system to have a uniform numbering system)</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Whenever the initial drawing is prepared by the consultant, in addition to the site-specific numbering system, reference to the consultant drawing should be specified.</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Drawing revision history should be maintained to track the changes made in the drawings.</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Any change in the drawing should be done through the change control management procedure.</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While preparation of drawing, appropriate legends shall be used for easy understanding.</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The drawing should be prepared in such a way that the information available in the drawing should be legible.</a:t>
            </a: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50000"/>
              </a:lnSpc>
              <a:spcBef>
                <a:spcPts val="0"/>
              </a:spcBef>
              <a:buFont typeface="Arial" panose="020B0604020202020204" pitchFamily="34" charset="0"/>
              <a:buAutoNum type="arabicPeriod"/>
            </a:pPr>
            <a:r>
              <a:rPr lang="en-US" sz="18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Drawing should always be printed in color copy for better readability when the color is used to demark the area and zonings.</a:t>
            </a:r>
          </a:p>
          <a:p>
            <a:pPr marL="342900" indent="-342900" algn="l" fontAlgn="base">
              <a:lnSpc>
                <a:spcPct val="107000"/>
              </a:lnSpc>
              <a:spcBef>
                <a:spcPts val="0"/>
              </a:spcBef>
              <a:buFont typeface="Arial" panose="020B0604020202020204" pitchFamily="34" charset="0"/>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b="1"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5CC9DE74-F91D-7BD3-1E34-27632D72FD8F}"/>
              </a:ext>
            </a:extLst>
          </p:cNvPr>
          <p:cNvSpPr>
            <a:spLocks noGrp="1"/>
          </p:cNvSpPr>
          <p:nvPr>
            <p:ph type="sldNum" sz="quarter" idx="12"/>
          </p:nvPr>
        </p:nvSpPr>
        <p:spPr/>
        <p:txBody>
          <a:bodyPr/>
          <a:lstStyle/>
          <a:p>
            <a:fld id="{4B0E91F5-5D22-455E-B2B7-42D69AFCED72}" type="slidenum">
              <a:rPr lang="en-US" smtClean="0"/>
              <a:t>5</a:t>
            </a:fld>
            <a:endParaRPr lang="en-US"/>
          </a:p>
        </p:txBody>
      </p:sp>
    </p:spTree>
    <p:extLst>
      <p:ext uri="{BB962C8B-B14F-4D97-AF65-F5344CB8AC3E}">
        <p14:creationId xmlns:p14="http://schemas.microsoft.com/office/powerpoint/2010/main" val="31235648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206477" y="245805"/>
            <a:ext cx="11651226" cy="6331976"/>
          </a:xfrm>
        </p:spPr>
        <p:txBody>
          <a:bodyPr>
            <a:normAutofit lnSpcReduction="10000"/>
          </a:bodyPr>
          <a:lstStyle/>
          <a:p>
            <a:pPr marL="0" marR="0" algn="l" fontAlgn="base">
              <a:lnSpc>
                <a:spcPct val="107000"/>
              </a:lnSpc>
              <a:spcBef>
                <a:spcPts val="0"/>
              </a:spcBef>
              <a:spcAft>
                <a:spcPts val="0"/>
              </a:spcAft>
            </a:pPr>
            <a:r>
              <a:rPr lang="en-US" sz="20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APPLICATION OF DRAWING AND LAYOUT</a:t>
            </a:r>
          </a:p>
          <a:p>
            <a:pPr marL="0" marR="0" algn="l" fontAlgn="base">
              <a:lnSpc>
                <a:spcPct val="107000"/>
              </a:lnSpc>
              <a:spcBef>
                <a:spcPts val="0"/>
              </a:spcBef>
              <a:spcAft>
                <a:spcPts val="0"/>
              </a:spcAft>
            </a:pPr>
            <a:endParaRPr lang="en-US" sz="2000" b="1"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342900" marR="0" lvl="0" indent="-342900" algn="l" fontAlgn="base">
              <a:lnSpc>
                <a:spcPct val="150000"/>
              </a:lnSpc>
              <a:spcBef>
                <a:spcPts val="0"/>
              </a:spcBef>
              <a:spcAft>
                <a:spcPts val="0"/>
              </a:spcAft>
              <a:buSzPts val="1000"/>
              <a:buFont typeface="Symbol" panose="05050102010706020507" pitchFamily="18" charset="2"/>
              <a:buChar char=""/>
              <a:tabLst>
                <a:tab pos="457200" algn="l"/>
              </a:tabLst>
            </a:pPr>
            <a:r>
              <a:rPr lang="en-US" sz="20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Facility approvals by government authorities</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marR="0" lvl="0" indent="-342900" algn="l" fontAlgn="base">
              <a:lnSpc>
                <a:spcPct val="150000"/>
              </a:lnSpc>
              <a:spcBef>
                <a:spcPts val="0"/>
              </a:spcBef>
              <a:spcAft>
                <a:spcPts val="0"/>
              </a:spcAft>
              <a:buSzPts val="1000"/>
              <a:buFont typeface="Symbol" panose="05050102010706020507" pitchFamily="18" charset="2"/>
              <a:buChar char=""/>
              <a:tabLst>
                <a:tab pos="457200" algn="l"/>
              </a:tabLst>
            </a:pPr>
            <a:r>
              <a:rPr lang="en-US" sz="20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Requirement of Site Master File</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marR="0" lvl="0" indent="-342900" algn="l" fontAlgn="base">
              <a:lnSpc>
                <a:spcPct val="150000"/>
              </a:lnSpc>
              <a:spcBef>
                <a:spcPts val="0"/>
              </a:spcBef>
              <a:spcAft>
                <a:spcPts val="0"/>
              </a:spcAft>
              <a:buSzPts val="1000"/>
              <a:buFont typeface="Symbol" panose="05050102010706020507" pitchFamily="18" charset="2"/>
              <a:buChar char=""/>
              <a:tabLst>
                <a:tab pos="457200" algn="l"/>
              </a:tabLst>
            </a:pPr>
            <a:r>
              <a:rPr lang="en-US" sz="20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To understand the facility at glance</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marR="0" lvl="0" indent="-342900" algn="l" fontAlgn="base">
              <a:lnSpc>
                <a:spcPct val="150000"/>
              </a:lnSpc>
              <a:spcBef>
                <a:spcPts val="0"/>
              </a:spcBef>
              <a:spcAft>
                <a:spcPts val="0"/>
              </a:spcAft>
              <a:buSzPts val="1000"/>
              <a:buFont typeface="Symbol" panose="05050102010706020507" pitchFamily="18" charset="2"/>
              <a:buChar char=""/>
              <a:tabLst>
                <a:tab pos="457200" algn="l"/>
              </a:tabLst>
            </a:pPr>
            <a:r>
              <a:rPr lang="en-US" sz="20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Requirement by regulatory auditors during inspection to understand the facility design and</a:t>
            </a:r>
            <a:endParaRPr lang="en-US" sz="20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marR="0" lvl="0" indent="-342900" algn="l" fontAlgn="base">
              <a:lnSpc>
                <a:spcPct val="150000"/>
              </a:lnSpc>
              <a:spcBef>
                <a:spcPts val="0"/>
              </a:spcBef>
              <a:spcAft>
                <a:spcPts val="0"/>
              </a:spcAft>
              <a:buSzPts val="1000"/>
              <a:buFont typeface="Symbol" panose="05050102010706020507" pitchFamily="18" charset="2"/>
              <a:buChar char=""/>
              <a:tabLst>
                <a:tab pos="457200" algn="l"/>
              </a:tabLst>
            </a:pPr>
            <a:r>
              <a:rPr lang="en-US" sz="2000" kern="0" dirty="0">
                <a:solidFill>
                  <a:srgbClr val="000000"/>
                </a:solidFill>
                <a:effectLst/>
                <a:latin typeface="Abadi" panose="020B0604020104020204" pitchFamily="34" charset="0"/>
                <a:ea typeface="Times New Roman" panose="02020603050405020304" pitchFamily="18" charset="0"/>
                <a:cs typeface="Times New Roman" panose="02020603050405020304" pitchFamily="18" charset="0"/>
              </a:rPr>
              <a:t>Compliance</a:t>
            </a:r>
          </a:p>
          <a:p>
            <a:pPr marL="342900" marR="0" lvl="0" indent="-342900" algn="l" fontAlgn="base">
              <a:lnSpc>
                <a:spcPct val="107000"/>
              </a:lnSpc>
              <a:spcBef>
                <a:spcPts val="0"/>
              </a:spcBef>
              <a:spcAft>
                <a:spcPts val="0"/>
              </a:spcAft>
              <a:buSzPts val="1000"/>
              <a:buFont typeface="Symbol" panose="05050102010706020507" pitchFamily="18" charset="2"/>
              <a:buChar char=""/>
              <a:tabLst>
                <a:tab pos="457200" algn="l"/>
              </a:tabLst>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algn="l" fontAlgn="base">
              <a:lnSpc>
                <a:spcPct val="107000"/>
              </a:lnSpc>
              <a:spcBef>
                <a:spcPts val="0"/>
              </a:spcBef>
            </a:pPr>
            <a:r>
              <a:rPr lang="en-US" sz="20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CHANGE CONTROLS EXAMPLES</a:t>
            </a:r>
          </a:p>
          <a:p>
            <a:pPr algn="l" fontAlgn="base">
              <a:lnSpc>
                <a:spcPct val="150000"/>
              </a:lnSpc>
              <a:spcBef>
                <a:spcPts val="0"/>
              </a:spcBef>
            </a:pPr>
            <a:r>
              <a:rPr lang="en-US" sz="2000" dirty="0">
                <a:solidFill>
                  <a:srgbClr val="000000"/>
                </a:solidFill>
                <a:effectLst/>
                <a:latin typeface="Abadi" panose="020B0604020104020204" pitchFamily="34" charset="0"/>
                <a:ea typeface="Times New Roman" panose="02020603050405020304" pitchFamily="18" charset="0"/>
              </a:rPr>
              <a:t>1. If a Production Department decides to upgrade existing equipment due to capacity issues, the upgradation activity will take place by appropriate change control procedures.</a:t>
            </a:r>
            <a:endParaRPr lang="en-US" sz="2000" dirty="0">
              <a:effectLst/>
              <a:latin typeface="Abadi" panose="020B0604020104020204" pitchFamily="34" charset="0"/>
              <a:ea typeface="Times New Roman" panose="02020603050405020304" pitchFamily="18" charset="0"/>
            </a:endParaRPr>
          </a:p>
          <a:p>
            <a:pPr algn="l" fontAlgn="base">
              <a:lnSpc>
                <a:spcPct val="150000"/>
              </a:lnSpc>
              <a:spcBef>
                <a:spcPts val="0"/>
              </a:spcBef>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algn="l" fontAlgn="base">
              <a:lnSpc>
                <a:spcPct val="150000"/>
              </a:lnSpc>
              <a:spcBef>
                <a:spcPts val="0"/>
              </a:spcBef>
            </a:pPr>
            <a:r>
              <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rPr>
              <a:t>2. </a:t>
            </a:r>
            <a:r>
              <a:rPr lang="en-US" sz="2000" dirty="0">
                <a:solidFill>
                  <a:srgbClr val="000000"/>
                </a:solidFill>
                <a:effectLst/>
                <a:latin typeface="Abadi" panose="020B0604020104020204" pitchFamily="34" charset="0"/>
                <a:ea typeface="Times New Roman" panose="02020603050405020304" pitchFamily="18" charset="0"/>
              </a:rPr>
              <a:t>Another example could be changing room dimensions to accommodate the newly installed machine. The Engineering Department will use the change control procedure to change the room’s physical dimensions.</a:t>
            </a:r>
            <a:endParaRPr lang="en-US" sz="2000" dirty="0">
              <a:effectLst/>
              <a:latin typeface="Abadi" panose="020B0604020104020204" pitchFamily="34" charset="0"/>
              <a:ea typeface="Times New Roman" panose="02020603050405020304" pitchFamily="18" charset="0"/>
            </a:endParaRPr>
          </a:p>
          <a:p>
            <a:pPr algn="l" fontAlgn="base">
              <a:lnSpc>
                <a:spcPct val="107000"/>
              </a:lnSpc>
              <a:spcBef>
                <a:spcPts val="0"/>
              </a:spcBef>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Font typeface="Arial" panose="020B0604020202020204" pitchFamily="34" charset="0"/>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b="1"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47A22A6F-89A9-A971-9BE5-08D2A3F5878B}"/>
              </a:ext>
            </a:extLst>
          </p:cNvPr>
          <p:cNvSpPr>
            <a:spLocks noGrp="1"/>
          </p:cNvSpPr>
          <p:nvPr>
            <p:ph type="sldNum" sz="quarter" idx="12"/>
          </p:nvPr>
        </p:nvSpPr>
        <p:spPr/>
        <p:txBody>
          <a:bodyPr/>
          <a:lstStyle/>
          <a:p>
            <a:fld id="{4B0E91F5-5D22-455E-B2B7-42D69AFCED72}" type="slidenum">
              <a:rPr lang="en-US" smtClean="0"/>
              <a:t>6</a:t>
            </a:fld>
            <a:endParaRPr lang="en-US"/>
          </a:p>
        </p:txBody>
      </p:sp>
    </p:spTree>
    <p:extLst>
      <p:ext uri="{BB962C8B-B14F-4D97-AF65-F5344CB8AC3E}">
        <p14:creationId xmlns:p14="http://schemas.microsoft.com/office/powerpoint/2010/main" val="10910898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309716" y="221429"/>
            <a:ext cx="11572568" cy="6415142"/>
          </a:xfrm>
        </p:spPr>
        <p:txBody>
          <a:bodyPr>
            <a:normAutofit/>
          </a:bodyPr>
          <a:lstStyle/>
          <a:p>
            <a:pPr algn="l" fontAlgn="base">
              <a:lnSpc>
                <a:spcPct val="107000"/>
              </a:lnSpc>
              <a:spcBef>
                <a:spcPts val="0"/>
              </a:spcBef>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Font typeface="Arial" panose="020B0604020202020204" pitchFamily="34" charset="0"/>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b="1"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47A22A6F-89A9-A971-9BE5-08D2A3F5878B}"/>
              </a:ext>
            </a:extLst>
          </p:cNvPr>
          <p:cNvSpPr>
            <a:spLocks noGrp="1"/>
          </p:cNvSpPr>
          <p:nvPr>
            <p:ph type="sldNum" sz="quarter" idx="12"/>
          </p:nvPr>
        </p:nvSpPr>
        <p:spPr>
          <a:xfrm>
            <a:off x="8610600" y="6271446"/>
            <a:ext cx="2743200" cy="365125"/>
          </a:xfrm>
        </p:spPr>
        <p:txBody>
          <a:bodyPr/>
          <a:lstStyle/>
          <a:p>
            <a:fld id="{4B0E91F5-5D22-455E-B2B7-42D69AFCED72}" type="slidenum">
              <a:rPr lang="en-US" smtClean="0"/>
              <a:t>7</a:t>
            </a:fld>
            <a:endParaRPr lang="en-US"/>
          </a:p>
        </p:txBody>
      </p:sp>
      <p:graphicFrame>
        <p:nvGraphicFramePr>
          <p:cNvPr id="4" name="Object 3">
            <a:extLst>
              <a:ext uri="{FF2B5EF4-FFF2-40B4-BE49-F238E27FC236}">
                <a16:creationId xmlns:a16="http://schemas.microsoft.com/office/drawing/2014/main" id="{5C1F9E53-311D-EA9F-A482-0E7E35CC6C54}"/>
              </a:ext>
            </a:extLst>
          </p:cNvPr>
          <p:cNvGraphicFramePr>
            <a:graphicFrameLocks noChangeAspect="1"/>
          </p:cNvGraphicFramePr>
          <p:nvPr>
            <p:extLst>
              <p:ext uri="{D42A27DB-BD31-4B8C-83A1-F6EECF244321}">
                <p14:modId xmlns:p14="http://schemas.microsoft.com/office/powerpoint/2010/main" val="2117598420"/>
              </p:ext>
            </p:extLst>
          </p:nvPr>
        </p:nvGraphicFramePr>
        <p:xfrm>
          <a:off x="1415845" y="1663906"/>
          <a:ext cx="8964562" cy="4913875"/>
        </p:xfrm>
        <a:graphic>
          <a:graphicData uri="http://schemas.openxmlformats.org/presentationml/2006/ole">
            <mc:AlternateContent xmlns:mc="http://schemas.openxmlformats.org/markup-compatibility/2006">
              <mc:Choice xmlns:v="urn:schemas-microsoft-com:vml" Requires="v">
                <p:oleObj name="Acrobat Document" r:id="rId2" imgW="23042880" imgH="19751040" progId="Acrobat.Document.DC">
                  <p:embed/>
                </p:oleObj>
              </mc:Choice>
              <mc:Fallback>
                <p:oleObj name="Acrobat Document" r:id="rId2" imgW="23042880" imgH="19751040" progId="Acrobat.Document.DC">
                  <p:embed/>
                  <p:pic>
                    <p:nvPicPr>
                      <p:cNvPr id="0" name=""/>
                      <p:cNvPicPr/>
                      <p:nvPr/>
                    </p:nvPicPr>
                    <p:blipFill>
                      <a:blip r:embed="rId3"/>
                      <a:stretch>
                        <a:fillRect/>
                      </a:stretch>
                    </p:blipFill>
                    <p:spPr>
                      <a:xfrm>
                        <a:off x="1415845" y="1663906"/>
                        <a:ext cx="8964562" cy="4913875"/>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C4271E35-3E1B-8F58-E046-A17B063AB4D6}"/>
              </a:ext>
            </a:extLst>
          </p:cNvPr>
          <p:cNvSpPr txBox="1"/>
          <p:nvPr/>
        </p:nvSpPr>
        <p:spPr>
          <a:xfrm>
            <a:off x="1415845" y="527169"/>
            <a:ext cx="3746091" cy="830997"/>
          </a:xfrm>
          <a:prstGeom prst="rect">
            <a:avLst/>
          </a:prstGeom>
          <a:noFill/>
        </p:spPr>
        <p:txBody>
          <a:bodyPr wrap="square" rtlCol="0">
            <a:spAutoFit/>
          </a:bodyPr>
          <a:lstStyle/>
          <a:p>
            <a:r>
              <a:rPr lang="en-US" sz="24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EXAMPLES OF DRAWINGS</a:t>
            </a:r>
          </a:p>
          <a:p>
            <a:endParaRPr lang="en-US" sz="2400" dirty="0"/>
          </a:p>
        </p:txBody>
      </p:sp>
      <p:sp>
        <p:nvSpPr>
          <p:cNvPr id="6" name="TextBox 5">
            <a:extLst>
              <a:ext uri="{FF2B5EF4-FFF2-40B4-BE49-F238E27FC236}">
                <a16:creationId xmlns:a16="http://schemas.microsoft.com/office/drawing/2014/main" id="{0ED88179-393F-D6A6-47C9-48B657E3F227}"/>
              </a:ext>
            </a:extLst>
          </p:cNvPr>
          <p:cNvSpPr txBox="1"/>
          <p:nvPr/>
        </p:nvSpPr>
        <p:spPr>
          <a:xfrm>
            <a:off x="7637206" y="527169"/>
            <a:ext cx="2664543" cy="461665"/>
          </a:xfrm>
          <a:prstGeom prst="rect">
            <a:avLst/>
          </a:prstGeom>
          <a:noFill/>
        </p:spPr>
        <p:txBody>
          <a:bodyPr wrap="square" rtlCol="0">
            <a:spAutoFit/>
          </a:bodyPr>
          <a:lstStyle/>
          <a:p>
            <a:r>
              <a:rPr lang="en-US" sz="24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GENERAL LAYOUT</a:t>
            </a:r>
          </a:p>
        </p:txBody>
      </p:sp>
    </p:spTree>
    <p:extLst>
      <p:ext uri="{BB962C8B-B14F-4D97-AF65-F5344CB8AC3E}">
        <p14:creationId xmlns:p14="http://schemas.microsoft.com/office/powerpoint/2010/main" val="24574197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309716" y="221429"/>
            <a:ext cx="11572568" cy="6415142"/>
          </a:xfrm>
        </p:spPr>
        <p:txBody>
          <a:bodyPr>
            <a:normAutofit/>
          </a:bodyPr>
          <a:lstStyle/>
          <a:p>
            <a:pPr algn="l" fontAlgn="base">
              <a:lnSpc>
                <a:spcPct val="107000"/>
              </a:lnSpc>
              <a:spcBef>
                <a:spcPts val="0"/>
              </a:spcBef>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Font typeface="Arial" panose="020B0604020202020204" pitchFamily="34" charset="0"/>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b="1"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47A22A6F-89A9-A971-9BE5-08D2A3F5878B}"/>
              </a:ext>
            </a:extLst>
          </p:cNvPr>
          <p:cNvSpPr>
            <a:spLocks noGrp="1"/>
          </p:cNvSpPr>
          <p:nvPr>
            <p:ph type="sldNum" sz="quarter" idx="12"/>
          </p:nvPr>
        </p:nvSpPr>
        <p:spPr>
          <a:xfrm>
            <a:off x="8610600" y="6271446"/>
            <a:ext cx="2743200" cy="365125"/>
          </a:xfrm>
        </p:spPr>
        <p:txBody>
          <a:bodyPr/>
          <a:lstStyle/>
          <a:p>
            <a:fld id="{4B0E91F5-5D22-455E-B2B7-42D69AFCED72}" type="slidenum">
              <a:rPr lang="en-US" smtClean="0"/>
              <a:t>8</a:t>
            </a:fld>
            <a:endParaRPr lang="en-US"/>
          </a:p>
        </p:txBody>
      </p:sp>
      <p:sp>
        <p:nvSpPr>
          <p:cNvPr id="6" name="TextBox 5">
            <a:extLst>
              <a:ext uri="{FF2B5EF4-FFF2-40B4-BE49-F238E27FC236}">
                <a16:creationId xmlns:a16="http://schemas.microsoft.com/office/drawing/2014/main" id="{0ED88179-393F-D6A6-47C9-48B657E3F227}"/>
              </a:ext>
            </a:extLst>
          </p:cNvPr>
          <p:cNvSpPr txBox="1"/>
          <p:nvPr/>
        </p:nvSpPr>
        <p:spPr>
          <a:xfrm>
            <a:off x="7767483" y="574206"/>
            <a:ext cx="2595717" cy="461665"/>
          </a:xfrm>
          <a:prstGeom prst="rect">
            <a:avLst/>
          </a:prstGeom>
          <a:noFill/>
        </p:spPr>
        <p:txBody>
          <a:bodyPr wrap="square" rtlCol="0">
            <a:spAutoFit/>
          </a:bodyPr>
          <a:lstStyle/>
          <a:p>
            <a:r>
              <a:rPr lang="en-US" sz="24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MATERIAL FLOW</a:t>
            </a:r>
          </a:p>
        </p:txBody>
      </p:sp>
      <p:graphicFrame>
        <p:nvGraphicFramePr>
          <p:cNvPr id="7" name="Object 6">
            <a:extLst>
              <a:ext uri="{FF2B5EF4-FFF2-40B4-BE49-F238E27FC236}">
                <a16:creationId xmlns:a16="http://schemas.microsoft.com/office/drawing/2014/main" id="{9662004A-2412-8EBB-6EAE-25D07D8E8034}"/>
              </a:ext>
            </a:extLst>
          </p:cNvPr>
          <p:cNvGraphicFramePr>
            <a:graphicFrameLocks noChangeAspect="1"/>
          </p:cNvGraphicFramePr>
          <p:nvPr>
            <p:extLst>
              <p:ext uri="{D42A27DB-BD31-4B8C-83A1-F6EECF244321}">
                <p14:modId xmlns:p14="http://schemas.microsoft.com/office/powerpoint/2010/main" val="1388415387"/>
              </p:ext>
            </p:extLst>
          </p:nvPr>
        </p:nvGraphicFramePr>
        <p:xfrm>
          <a:off x="1111045" y="1035871"/>
          <a:ext cx="9792929" cy="5418137"/>
        </p:xfrm>
        <a:graphic>
          <a:graphicData uri="http://schemas.openxmlformats.org/presentationml/2006/ole">
            <mc:AlternateContent xmlns:mc="http://schemas.openxmlformats.org/markup-compatibility/2006">
              <mc:Choice xmlns:v="urn:schemas-microsoft-com:vml" Requires="v">
                <p:oleObj name="Acrobat Document" r:id="rId2" imgW="26334720" imgH="19751040" progId="Acrobat.Document.DC">
                  <p:embed/>
                </p:oleObj>
              </mc:Choice>
              <mc:Fallback>
                <p:oleObj name="Acrobat Document" r:id="rId2" imgW="26334720" imgH="19751040" progId="Acrobat.Document.DC">
                  <p:embed/>
                  <p:pic>
                    <p:nvPicPr>
                      <p:cNvPr id="0" name=""/>
                      <p:cNvPicPr/>
                      <p:nvPr/>
                    </p:nvPicPr>
                    <p:blipFill>
                      <a:blip r:embed="rId3"/>
                      <a:stretch>
                        <a:fillRect/>
                      </a:stretch>
                    </p:blipFill>
                    <p:spPr>
                      <a:xfrm>
                        <a:off x="1111045" y="1035871"/>
                        <a:ext cx="9792929" cy="5418137"/>
                      </a:xfrm>
                      <a:prstGeom prst="rect">
                        <a:avLst/>
                      </a:prstGeom>
                    </p:spPr>
                  </p:pic>
                </p:oleObj>
              </mc:Fallback>
            </mc:AlternateContent>
          </a:graphicData>
        </a:graphic>
      </p:graphicFrame>
    </p:spTree>
    <p:extLst>
      <p:ext uri="{BB962C8B-B14F-4D97-AF65-F5344CB8AC3E}">
        <p14:creationId xmlns:p14="http://schemas.microsoft.com/office/powerpoint/2010/main" val="109243579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6E2FEBCD-D3CA-EBDF-67BA-21F048E30B83}"/>
              </a:ext>
            </a:extLst>
          </p:cNvPr>
          <p:cNvSpPr>
            <a:spLocks noGrp="1"/>
          </p:cNvSpPr>
          <p:nvPr>
            <p:ph type="subTitle" idx="1"/>
          </p:nvPr>
        </p:nvSpPr>
        <p:spPr>
          <a:xfrm>
            <a:off x="309716" y="221429"/>
            <a:ext cx="11572568" cy="6415142"/>
          </a:xfrm>
        </p:spPr>
        <p:txBody>
          <a:bodyPr>
            <a:normAutofit/>
          </a:bodyPr>
          <a:lstStyle/>
          <a:p>
            <a:pPr algn="l" fontAlgn="base">
              <a:lnSpc>
                <a:spcPct val="107000"/>
              </a:lnSpc>
              <a:spcBef>
                <a:spcPts val="0"/>
              </a:spcBef>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kern="100" dirty="0">
              <a:solidFill>
                <a:srgbClr val="000000"/>
              </a:solidFill>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Font typeface="Arial" panose="020B0604020202020204" pitchFamily="34" charset="0"/>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342900" indent="-342900" algn="l" fontAlgn="base">
              <a:lnSpc>
                <a:spcPct val="107000"/>
              </a:lnSpc>
              <a:spcBef>
                <a:spcPts val="0"/>
              </a:spcBef>
              <a:buAutoNum type="arabicPeriod"/>
            </a:pPr>
            <a:endParaRPr lang="en-US" sz="1800" kern="100" dirty="0">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2000" b="1"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solidFill>
                <a:srgbClr val="000000"/>
              </a:solidFill>
              <a:effectLst/>
              <a:latin typeface="Abadi" panose="020B0604020104020204" pitchFamily="34" charset="0"/>
              <a:ea typeface="Calibri" panose="020F0502020204030204" pitchFamily="34" charset="0"/>
              <a:cs typeface="Times New Roman" panose="02020603050405020304" pitchFamily="18" charset="0"/>
            </a:endParaRPr>
          </a:p>
          <a:p>
            <a:pPr marL="0" marR="0" algn="l" fontAlgn="base">
              <a:lnSpc>
                <a:spcPct val="107000"/>
              </a:lnSpc>
              <a:spcBef>
                <a:spcPts val="0"/>
              </a:spcBef>
              <a:spcAft>
                <a:spcPts val="0"/>
              </a:spcAft>
            </a:pPr>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0" marR="0" algn="l" fontAlgn="base">
              <a:lnSpc>
                <a:spcPct val="107000"/>
              </a:lnSpc>
              <a:spcBef>
                <a:spcPts val="0"/>
              </a:spcBef>
              <a:spcAft>
                <a:spcPts val="0"/>
              </a:spcAft>
            </a:pPr>
            <a:endParaRPr lang="en-US" sz="2000" kern="100" dirty="0">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kern="100" dirty="0">
              <a:solidFill>
                <a:srgbClr val="202124"/>
              </a:solidFill>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solidFill>
                <a:srgbClr val="202124"/>
              </a:solidFill>
              <a:effectLst/>
              <a:latin typeface="Abadi" panose="020B0604020104020204" pitchFamily="34" charset="0"/>
              <a:ea typeface="Calibri" panose="020F0502020204030204" pitchFamily="34" charset="0"/>
              <a:cs typeface="Arial" panose="020B0604020202020204" pitchFamily="34" charset="0"/>
            </a:endParaRPr>
          </a:p>
          <a:p>
            <a:pPr algn="l"/>
            <a:endParaRPr lang="en-US" sz="1800" kern="100" dirty="0">
              <a:effectLst/>
              <a:latin typeface="Abadi" panose="020B0604020104020204" pitchFamily="34" charset="0"/>
              <a:ea typeface="Calibri" panose="020F0502020204030204" pitchFamily="34" charset="0"/>
              <a:cs typeface="Arial" panose="020B0604020202020204" pitchFamily="34" charset="0"/>
            </a:endParaRPr>
          </a:p>
          <a:p>
            <a:pPr marL="342900" indent="-342900" algn="l">
              <a:buAutoNum type="arabicPeriod"/>
            </a:pPr>
            <a:endParaRPr lang="en-US" dirty="0">
              <a:latin typeface="Abadi" panose="020B0604020104020204" pitchFamily="34" charset="0"/>
              <a:cs typeface="Arial" panose="020B0604020202020204" pitchFamily="34" charset="0"/>
            </a:endParaRPr>
          </a:p>
        </p:txBody>
      </p:sp>
      <p:sp>
        <p:nvSpPr>
          <p:cNvPr id="2" name="Slide Number Placeholder 1">
            <a:extLst>
              <a:ext uri="{FF2B5EF4-FFF2-40B4-BE49-F238E27FC236}">
                <a16:creationId xmlns:a16="http://schemas.microsoft.com/office/drawing/2014/main" id="{47A22A6F-89A9-A971-9BE5-08D2A3F5878B}"/>
              </a:ext>
            </a:extLst>
          </p:cNvPr>
          <p:cNvSpPr>
            <a:spLocks noGrp="1"/>
          </p:cNvSpPr>
          <p:nvPr>
            <p:ph type="sldNum" sz="quarter" idx="12"/>
          </p:nvPr>
        </p:nvSpPr>
        <p:spPr>
          <a:xfrm>
            <a:off x="8610600" y="6271446"/>
            <a:ext cx="2743200" cy="365125"/>
          </a:xfrm>
        </p:spPr>
        <p:txBody>
          <a:bodyPr/>
          <a:lstStyle/>
          <a:p>
            <a:fld id="{4B0E91F5-5D22-455E-B2B7-42D69AFCED72}" type="slidenum">
              <a:rPr lang="en-US" smtClean="0"/>
              <a:t>9</a:t>
            </a:fld>
            <a:endParaRPr lang="en-US"/>
          </a:p>
        </p:txBody>
      </p:sp>
      <p:sp>
        <p:nvSpPr>
          <p:cNvPr id="6" name="TextBox 5">
            <a:extLst>
              <a:ext uri="{FF2B5EF4-FFF2-40B4-BE49-F238E27FC236}">
                <a16:creationId xmlns:a16="http://schemas.microsoft.com/office/drawing/2014/main" id="{0ED88179-393F-D6A6-47C9-48B657E3F227}"/>
              </a:ext>
            </a:extLst>
          </p:cNvPr>
          <p:cNvSpPr txBox="1"/>
          <p:nvPr/>
        </p:nvSpPr>
        <p:spPr>
          <a:xfrm>
            <a:off x="8180438" y="487839"/>
            <a:ext cx="2104104" cy="461665"/>
          </a:xfrm>
          <a:prstGeom prst="rect">
            <a:avLst/>
          </a:prstGeom>
          <a:noFill/>
        </p:spPr>
        <p:txBody>
          <a:bodyPr wrap="square" rtlCol="0">
            <a:spAutoFit/>
          </a:bodyPr>
          <a:lstStyle/>
          <a:p>
            <a:r>
              <a:rPr lang="en-US" sz="2400" b="1" kern="100" dirty="0">
                <a:solidFill>
                  <a:srgbClr val="0070C0"/>
                </a:solidFill>
                <a:latin typeface="Abadi" panose="020B0604020104020204" pitchFamily="34" charset="0"/>
                <a:ea typeface="Calibri" panose="020F0502020204030204" pitchFamily="34" charset="0"/>
                <a:cs typeface="Times New Roman" panose="02020603050405020304" pitchFamily="18" charset="0"/>
              </a:rPr>
              <a:t>WASTE FLOW</a:t>
            </a:r>
          </a:p>
        </p:txBody>
      </p:sp>
      <p:graphicFrame>
        <p:nvGraphicFramePr>
          <p:cNvPr id="4" name="Object 3">
            <a:extLst>
              <a:ext uri="{FF2B5EF4-FFF2-40B4-BE49-F238E27FC236}">
                <a16:creationId xmlns:a16="http://schemas.microsoft.com/office/drawing/2014/main" id="{55697631-A323-2812-F8F6-4EAAF90B936F}"/>
              </a:ext>
            </a:extLst>
          </p:cNvPr>
          <p:cNvGraphicFramePr>
            <a:graphicFrameLocks noChangeAspect="1"/>
          </p:cNvGraphicFramePr>
          <p:nvPr>
            <p:extLst>
              <p:ext uri="{D42A27DB-BD31-4B8C-83A1-F6EECF244321}">
                <p14:modId xmlns:p14="http://schemas.microsoft.com/office/powerpoint/2010/main" val="4107384860"/>
              </p:ext>
            </p:extLst>
          </p:nvPr>
        </p:nvGraphicFramePr>
        <p:xfrm>
          <a:off x="838201" y="1035871"/>
          <a:ext cx="10134600" cy="5418137"/>
        </p:xfrm>
        <a:graphic>
          <a:graphicData uri="http://schemas.openxmlformats.org/presentationml/2006/ole">
            <mc:AlternateContent xmlns:mc="http://schemas.openxmlformats.org/markup-compatibility/2006">
              <mc:Choice xmlns:v="urn:schemas-microsoft-com:vml" Requires="v">
                <p:oleObj name="Acrobat Document" r:id="rId2" imgW="26334720" imgH="19751040" progId="Acrobat.Document.DC">
                  <p:embed/>
                </p:oleObj>
              </mc:Choice>
              <mc:Fallback>
                <p:oleObj name="Acrobat Document" r:id="rId2" imgW="26334720" imgH="19751040" progId="Acrobat.Document.DC">
                  <p:embed/>
                  <p:pic>
                    <p:nvPicPr>
                      <p:cNvPr id="0" name=""/>
                      <p:cNvPicPr/>
                      <p:nvPr/>
                    </p:nvPicPr>
                    <p:blipFill>
                      <a:blip r:embed="rId3"/>
                      <a:stretch>
                        <a:fillRect/>
                      </a:stretch>
                    </p:blipFill>
                    <p:spPr>
                      <a:xfrm>
                        <a:off x="838201" y="1035871"/>
                        <a:ext cx="10134600" cy="5418137"/>
                      </a:xfrm>
                      <a:prstGeom prst="rect">
                        <a:avLst/>
                      </a:prstGeom>
                    </p:spPr>
                  </p:pic>
                </p:oleObj>
              </mc:Fallback>
            </mc:AlternateContent>
          </a:graphicData>
        </a:graphic>
      </p:graphicFrame>
    </p:spTree>
    <p:extLst>
      <p:ext uri="{BB962C8B-B14F-4D97-AF65-F5344CB8AC3E}">
        <p14:creationId xmlns:p14="http://schemas.microsoft.com/office/powerpoint/2010/main" val="12052613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183</TotalTime>
  <Words>851</Words>
  <Application>Microsoft Office PowerPoint</Application>
  <PresentationFormat>Widescreen</PresentationFormat>
  <Paragraphs>160</Paragraphs>
  <Slides>10</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10</vt:i4>
      </vt:variant>
    </vt:vector>
  </HeadingPairs>
  <TitlesOfParts>
    <vt:vector size="19" baseType="lpstr">
      <vt:lpstr>Abadi</vt:lpstr>
      <vt:lpstr>Arial</vt:lpstr>
      <vt:lpstr>Calibri</vt:lpstr>
      <vt:lpstr>Calibri Light</vt:lpstr>
      <vt:lpstr>Montserrat</vt:lpstr>
      <vt:lpstr>Symbol</vt:lpstr>
      <vt:lpstr>Wingdings</vt:lpstr>
      <vt:lpstr>Office Theme</vt:lpstr>
      <vt:lpstr>Adobe Acrobat Document</vt:lpstr>
      <vt:lpstr>DESIGN OF  FACILITY MAPS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DRAWINGS / MAPS</dc:title>
  <dc:creator>Bharath Kumar</dc:creator>
  <cp:lastModifiedBy>Bharath Kumar</cp:lastModifiedBy>
  <cp:revision>28</cp:revision>
  <dcterms:created xsi:type="dcterms:W3CDTF">2023-11-10T15:04:45Z</dcterms:created>
  <dcterms:modified xsi:type="dcterms:W3CDTF">2023-11-12T05:05:47Z</dcterms:modified>
</cp:coreProperties>
</file>

<file path=docProps/thumbnail.jpeg>
</file>